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2" r:id="rId3"/>
    <p:sldId id="327" r:id="rId4"/>
    <p:sldId id="330" r:id="rId5"/>
    <p:sldId id="331" r:id="rId6"/>
    <p:sldId id="325" r:id="rId7"/>
    <p:sldId id="333" r:id="rId8"/>
    <p:sldId id="332" r:id="rId9"/>
    <p:sldId id="337" r:id="rId10"/>
    <p:sldId id="334" r:id="rId11"/>
    <p:sldId id="335" r:id="rId12"/>
    <p:sldId id="338" r:id="rId13"/>
    <p:sldId id="345" r:id="rId14"/>
    <p:sldId id="346" r:id="rId15"/>
    <p:sldId id="347" r:id="rId16"/>
    <p:sldId id="34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84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9EA7-7893-EF4D-95E2-9FC3486FFBE4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941E-A571-2A4E-8851-7225AC63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50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480B1-C443-6845-A116-DEB12BD56C85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0123-FEFC-7F45-98F1-0C233470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1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basic notion:  We are making estimates at</a:t>
            </a:r>
            <a:r>
              <a:rPr lang="en-US" baseline="0" dirty="0" smtClean="0"/>
              <a:t> locations where we have no observations.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2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AA33-DFC8-2E48-9FBC-C8B62A260187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5433-0D02-3748-B45F-E11C23624539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7EE0-91E9-604C-BAB5-D80C7F2B3788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C0CD-114F-C949-A7FD-2F67C6DADD1D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557D-AC80-0447-9871-87515D1CF21B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8BE6-193D-CC4D-9423-EF5205618487}" type="datetime1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F8C-164D-6B40-9A9F-AA6FFA60B36E}" type="datetime1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96C-2854-5C44-BD32-CE90892D5F4F}" type="datetime1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1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708-90C2-E448-92E4-83BAC0DBA322}" type="datetime1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644F-9BFE-134B-ACF5-623C6E763686}" type="datetime1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919-D504-024B-9769-55DB142D7F04}" type="datetime1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9132"/>
            <a:ext cx="8229600" cy="508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F992941B-0C77-B147-8139-1EC52F7ED556}" type="datetime1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482EA06-D0B2-FF4E-AD48-7376D50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3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596" y="2225675"/>
            <a:ext cx="6124804" cy="1362075"/>
          </a:xfrm>
        </p:spPr>
        <p:txBody>
          <a:bodyPr>
            <a:noAutofit/>
          </a:bodyPr>
          <a:lstStyle/>
          <a:p>
            <a:r>
              <a:rPr lang="en-US" sz="2800" dirty="0" smtClean="0"/>
              <a:t>NASA CMS </a:t>
            </a:r>
            <a:br>
              <a:rPr lang="en-US" sz="2800" dirty="0" smtClean="0"/>
            </a:br>
            <a:r>
              <a:rPr lang="en-US" sz="2800" dirty="0" smtClean="0"/>
              <a:t>uncertainty working </a:t>
            </a:r>
            <a:r>
              <a:rPr lang="en-US" sz="2800" dirty="0" smtClean="0"/>
              <a:t>group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1596" y="5003800"/>
            <a:ext cx="7772400" cy="1130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Active </a:t>
            </a:r>
            <a:r>
              <a:rPr lang="en-US" dirty="0" smtClean="0">
                <a:solidFill>
                  <a:srgbClr val="000000"/>
                </a:solidFill>
              </a:rPr>
              <a:t>members (2013-2014): </a:t>
            </a:r>
            <a:r>
              <a:rPr lang="en-US" dirty="0" smtClean="0">
                <a:solidFill>
                  <a:srgbClr val="000000"/>
                </a:solidFill>
              </a:rPr>
              <a:t>Chris </a:t>
            </a:r>
            <a:r>
              <a:rPr lang="en-US" dirty="0" err="1">
                <a:solidFill>
                  <a:srgbClr val="000000"/>
                </a:solidFill>
              </a:rPr>
              <a:t>Badurek</a:t>
            </a:r>
            <a:r>
              <a:rPr lang="en-US" dirty="0">
                <a:solidFill>
                  <a:srgbClr val="000000"/>
                </a:solidFill>
              </a:rPr>
              <a:t>, David Baker, Nicolas </a:t>
            </a:r>
            <a:r>
              <a:rPr lang="en-US" dirty="0" err="1">
                <a:solidFill>
                  <a:srgbClr val="000000"/>
                </a:solidFill>
              </a:rPr>
              <a:t>Bousserez</a:t>
            </a:r>
            <a:r>
              <a:rPr lang="en-US" dirty="0">
                <a:solidFill>
                  <a:srgbClr val="000000"/>
                </a:solidFill>
              </a:rPr>
              <a:t>, Jim </a:t>
            </a:r>
            <a:r>
              <a:rPr lang="en-US" dirty="0" err="1">
                <a:solidFill>
                  <a:srgbClr val="000000"/>
                </a:solidFill>
              </a:rPr>
              <a:t>Collatz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Riley Duren, </a:t>
            </a:r>
            <a:r>
              <a:rPr lang="en-US" dirty="0" err="1" smtClean="0">
                <a:solidFill>
                  <a:srgbClr val="000000"/>
                </a:solidFill>
              </a:rPr>
              <a:t>Sangram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Ganguly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Stephen Hagen, Robert </a:t>
            </a:r>
            <a:r>
              <a:rPr lang="en-US" dirty="0" smtClean="0">
                <a:solidFill>
                  <a:srgbClr val="000000"/>
                </a:solidFill>
              </a:rPr>
              <a:t>Kennedy, </a:t>
            </a:r>
            <a:r>
              <a:rPr lang="en-US" dirty="0" err="1" smtClean="0">
                <a:solidFill>
                  <a:srgbClr val="000000"/>
                </a:solidFill>
              </a:rPr>
              <a:t>Dimitris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Menemenlis</a:t>
            </a:r>
            <a:r>
              <a:rPr lang="en-US" dirty="0">
                <a:solidFill>
                  <a:srgbClr val="000000"/>
                </a:solidFill>
              </a:rPr>
              <a:t>, John Miller, Steve </a:t>
            </a:r>
            <a:r>
              <a:rPr lang="en-US" dirty="0" err="1" smtClean="0">
                <a:solidFill>
                  <a:srgbClr val="000000"/>
                </a:solidFill>
              </a:rPr>
              <a:t>Pawson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24200" y="1163763"/>
            <a:ext cx="2806446" cy="5281487"/>
            <a:chOff x="4381631" y="177800"/>
            <a:chExt cx="3593969" cy="6505646"/>
          </a:xfrm>
        </p:grpSpPr>
        <p:pic>
          <p:nvPicPr>
            <p:cNvPr id="9" name="Picture 8" descr="WesternBiomass_crop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7" t="2845" r="29722"/>
            <a:stretch/>
          </p:blipFill>
          <p:spPr>
            <a:xfrm>
              <a:off x="4381631" y="177800"/>
              <a:ext cx="3187700" cy="6505646"/>
            </a:xfrm>
            <a:prstGeom prst="rect">
              <a:avLst/>
            </a:prstGeom>
          </p:spPr>
        </p:pic>
        <p:pic>
          <p:nvPicPr>
            <p:cNvPr id="10" name="Picture 9" descr="WesternBiomass_gCscal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7" r="17424"/>
            <a:stretch/>
          </p:blipFill>
          <p:spPr>
            <a:xfrm>
              <a:off x="6769100" y="2825750"/>
              <a:ext cx="1206500" cy="191770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 descr="agb_2005_mean_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5" r="32500"/>
          <a:stretch/>
        </p:blipFill>
        <p:spPr>
          <a:xfrm>
            <a:off x="419101" y="1249683"/>
            <a:ext cx="2362200" cy="51955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30350" y="77336"/>
            <a:ext cx="6089650" cy="892169"/>
            <a:chOff x="292100" y="5645036"/>
            <a:chExt cx="4057650" cy="1245951"/>
          </a:xfrm>
        </p:grpSpPr>
        <p:sp>
          <p:nvSpPr>
            <p:cNvPr id="18" name="Rounded Rectangle 17"/>
            <p:cNvSpPr/>
            <p:nvPr/>
          </p:nvSpPr>
          <p:spPr>
            <a:xfrm>
              <a:off x="292100" y="5645036"/>
              <a:ext cx="3975100" cy="12459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0050" y="5786926"/>
              <a:ext cx="3949700" cy="816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Aboveground biomass: 2005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163763"/>
            <a:ext cx="2346215" cy="5195567"/>
          </a:xfrm>
          <a:prstGeom prst="rect">
            <a:avLst/>
          </a:prstGeom>
        </p:spPr>
      </p:pic>
      <p:pic>
        <p:nvPicPr>
          <p:cNvPr id="22" name="Picture 21" descr="agb_2005_mean_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53190" r="71600" b="6233"/>
          <a:stretch/>
        </p:blipFill>
        <p:spPr>
          <a:xfrm>
            <a:off x="2184401" y="3499636"/>
            <a:ext cx="546100" cy="2108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671" y="3441700"/>
            <a:ext cx="277947" cy="2108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90466" y="3351552"/>
            <a:ext cx="35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8390466" y="5353920"/>
            <a:ext cx="668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27,000+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2455807" y="3481456"/>
            <a:ext cx="668393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10,000</a:t>
            </a:r>
            <a:endParaRPr lang="en-US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2396304" y="5330176"/>
            <a:ext cx="668393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</a:t>
            </a:r>
            <a:endParaRPr lang="en-US" sz="1050" dirty="0"/>
          </a:p>
        </p:txBody>
      </p:sp>
      <p:sp>
        <p:nvSpPr>
          <p:cNvPr id="28" name="Rounded Rectangle 27"/>
          <p:cNvSpPr/>
          <p:nvPr/>
        </p:nvSpPr>
        <p:spPr>
          <a:xfrm>
            <a:off x="313504" y="6219825"/>
            <a:ext cx="2467797" cy="50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Jim </a:t>
            </a:r>
            <a:r>
              <a:rPr lang="en-US" dirty="0" err="1" smtClean="0"/>
              <a:t>Collatz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221549" y="6219825"/>
            <a:ext cx="2467797" cy="50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Stephen Hagen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78269" y="6194425"/>
            <a:ext cx="2467797" cy="50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Robert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8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gb_2005_sd_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r="31806"/>
          <a:stretch/>
        </p:blipFill>
        <p:spPr>
          <a:xfrm>
            <a:off x="190500" y="1008443"/>
            <a:ext cx="2603500" cy="5347907"/>
          </a:xfrm>
          <a:prstGeom prst="rect">
            <a:avLst/>
          </a:prstGeom>
        </p:spPr>
      </p:pic>
      <p:pic>
        <p:nvPicPr>
          <p:cNvPr id="5" name="Picture 4" descr="WesternBiomass_68pct_clwidth_cro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33194"/>
          <a:stretch/>
        </p:blipFill>
        <p:spPr>
          <a:xfrm>
            <a:off x="3124200" y="674813"/>
            <a:ext cx="2549137" cy="58603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38561" y="3338444"/>
            <a:ext cx="840484" cy="2287392"/>
            <a:chOff x="7473950" y="3086100"/>
            <a:chExt cx="1212850" cy="2851513"/>
          </a:xfrm>
        </p:grpSpPr>
        <p:sp>
          <p:nvSpPr>
            <p:cNvPr id="7" name="Rectangle 6"/>
            <p:cNvSpPr/>
            <p:nvPr/>
          </p:nvSpPr>
          <p:spPr>
            <a:xfrm>
              <a:off x="7473950" y="3086100"/>
              <a:ext cx="1212850" cy="2851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WesternBiomass_68pct_clwidth_gCscal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72"/>
            <a:stretch/>
          </p:blipFill>
          <p:spPr>
            <a:xfrm>
              <a:off x="7473950" y="3581400"/>
              <a:ext cx="1098550" cy="23562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73950" y="3239532"/>
              <a:ext cx="1212850" cy="34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 C / m</a:t>
              </a:r>
              <a:r>
                <a:rPr lang="en-US" sz="1200" baseline="30000" dirty="0" smtClean="0"/>
                <a:t>2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95550" y="-11564"/>
            <a:ext cx="4057650" cy="892169"/>
            <a:chOff x="292100" y="5645036"/>
            <a:chExt cx="4057650" cy="1245951"/>
          </a:xfrm>
        </p:grpSpPr>
        <p:sp>
          <p:nvSpPr>
            <p:cNvPr id="11" name="Rounded Rectangle 10"/>
            <p:cNvSpPr/>
            <p:nvPr/>
          </p:nvSpPr>
          <p:spPr>
            <a:xfrm>
              <a:off x="292100" y="5645036"/>
              <a:ext cx="3975100" cy="12459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0050" y="5786926"/>
              <a:ext cx="3949700" cy="816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Uncertainty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347" y="1023389"/>
            <a:ext cx="2339453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600" y="27387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Flux products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4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plots_4RobertK3_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5" y="-815623"/>
            <a:ext cx="5576588" cy="8190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4155" y="2617340"/>
            <a:ext cx="3832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mic Sans MS"/>
                <a:cs typeface="Comic Sans MS"/>
              </a:rPr>
              <a:t>A priori</a:t>
            </a:r>
            <a:r>
              <a:rPr lang="en-US" dirty="0" smtClean="0">
                <a:latin typeface="Comic Sans MS"/>
                <a:cs typeface="Comic Sans MS"/>
              </a:rPr>
              <a:t>  monthly flux uncertainty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300" y="5213403"/>
            <a:ext cx="430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mic Sans MS"/>
                <a:cs typeface="Comic Sans MS"/>
              </a:rPr>
              <a:t>A posteriori</a:t>
            </a:r>
            <a:r>
              <a:rPr lang="en-US" dirty="0" smtClean="0">
                <a:latin typeface="Comic Sans MS"/>
                <a:cs typeface="Comic Sans MS"/>
              </a:rPr>
              <a:t>  monthly flux uncertainty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U-Turn Arrow 6"/>
          <p:cNvSpPr/>
          <p:nvPr/>
        </p:nvSpPr>
        <p:spPr>
          <a:xfrm rot="5400000">
            <a:off x="4838700" y="2870200"/>
            <a:ext cx="2146300" cy="1003300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2617340"/>
            <a:ext cx="2100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omic Sans MS"/>
                <a:cs typeface="Comic Sans MS"/>
              </a:rPr>
              <a:t>Variational</a:t>
            </a:r>
            <a:r>
              <a:rPr lang="en-US" dirty="0" smtClean="0">
                <a:latin typeface="Comic Sans MS"/>
                <a:cs typeface="Comic Sans MS"/>
              </a:rPr>
              <a:t> Data Assimilation:</a:t>
            </a: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GOSAT 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CO2</a:t>
            </a:r>
            <a:r>
              <a:rPr lang="en-US" dirty="0">
                <a:latin typeface="Comic Sans MS"/>
                <a:cs typeface="Comic Sans MS"/>
              </a:rPr>
              <a:t> measurements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7912" y="4612207"/>
            <a:ext cx="35060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OSSE experiment, PCTM transport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Comic Sans MS"/>
                <a:cs typeface="Comic Sans MS"/>
              </a:rPr>
              <a:t>Variational</a:t>
            </a:r>
            <a:r>
              <a:rPr lang="en-US" sz="1400" dirty="0" smtClean="0">
                <a:latin typeface="Comic Sans MS"/>
                <a:cs typeface="Comic Sans MS"/>
              </a:rPr>
              <a:t> data assimilation method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Measurement uncertainties (1σ):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Comic Sans MS"/>
                <a:cs typeface="Comic Sans MS"/>
              </a:rPr>
              <a:t>1.0 ppm, ocean glint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Comic Sans MS"/>
                <a:cs typeface="Comic Sans MS"/>
              </a:rPr>
              <a:t>1.5 ppm, M-gain land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Comic Sans MS"/>
                <a:cs typeface="Comic Sans MS"/>
              </a:rPr>
              <a:t>1.7 ppm, H-gain land</a:t>
            </a:r>
          </a:p>
          <a:p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6219003" y="542079"/>
            <a:ext cx="2467797" cy="50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David 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uncertainty_reduction_READ_SCALE_monthlyst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r="135" b="66102"/>
          <a:stretch/>
        </p:blipFill>
        <p:spPr>
          <a:xfrm>
            <a:off x="1061057" y="3207522"/>
            <a:ext cx="4229425" cy="3315258"/>
          </a:xfrm>
          <a:prstGeom prst="rect">
            <a:avLst/>
          </a:prstGeom>
        </p:spPr>
      </p:pic>
      <p:pic>
        <p:nvPicPr>
          <p:cNvPr id="5" name="Content Placeholder 3" descr="uncertainty_reduction_READ_SCALE_monthlyst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1" r="49743" b="66118"/>
          <a:stretch/>
        </p:blipFill>
        <p:spPr>
          <a:xfrm>
            <a:off x="1010257" y="52851"/>
            <a:ext cx="4229425" cy="3278631"/>
          </a:xfrm>
          <a:prstGeom prst="rect">
            <a:avLst/>
          </a:prstGeom>
        </p:spPr>
      </p:pic>
      <p:sp>
        <p:nvSpPr>
          <p:cNvPr id="6" name="U-Turn Arrow 5"/>
          <p:cNvSpPr/>
          <p:nvPr/>
        </p:nvSpPr>
        <p:spPr>
          <a:xfrm rot="5400000">
            <a:off x="4337050" y="2705872"/>
            <a:ext cx="2146300" cy="1003300"/>
          </a:xfrm>
          <a:prstGeom prst="utur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19003" y="542079"/>
            <a:ext cx="2467797" cy="50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Junjie</a:t>
            </a:r>
            <a:r>
              <a:rPr lang="en-US" dirty="0" smtClean="0"/>
              <a:t> Liu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2617340"/>
            <a:ext cx="2100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omic Sans MS"/>
                <a:cs typeface="Comic Sans MS"/>
              </a:rPr>
              <a:t>Variational</a:t>
            </a:r>
            <a:r>
              <a:rPr lang="en-US" dirty="0" smtClean="0">
                <a:latin typeface="Comic Sans MS"/>
                <a:cs typeface="Comic Sans MS"/>
              </a:rPr>
              <a:t> Data Assimilation:</a:t>
            </a: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GOSAT 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CO2</a:t>
            </a:r>
            <a:r>
              <a:rPr lang="en-US" dirty="0">
                <a:latin typeface="Comic Sans MS"/>
                <a:cs typeface="Comic Sans MS"/>
              </a:rPr>
              <a:t> measurements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000" y="4419600"/>
            <a:ext cx="3930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OSSE experiment, GEOS-</a:t>
            </a:r>
            <a:r>
              <a:rPr lang="en-US" sz="1400" dirty="0" err="1" smtClean="0">
                <a:latin typeface="Calibri"/>
                <a:cs typeface="Calibri"/>
              </a:rPr>
              <a:t>Chem</a:t>
            </a:r>
            <a:r>
              <a:rPr lang="en-US" sz="1400" dirty="0" smtClean="0">
                <a:latin typeface="Calibri"/>
                <a:cs typeface="Calibri"/>
              </a:rPr>
              <a:t> transport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Calibri"/>
                <a:cs typeface="Calibri"/>
              </a:rPr>
              <a:t>Variational</a:t>
            </a:r>
            <a:r>
              <a:rPr lang="en-US" sz="1400" dirty="0" smtClean="0">
                <a:latin typeface="Calibri"/>
                <a:cs typeface="Calibri"/>
              </a:rPr>
              <a:t> data assimilation method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Measurement uncertainties (1σ):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Calibri"/>
                <a:cs typeface="Calibri"/>
              </a:rPr>
              <a:t>Actual GOSAT Xco2 (H-gain land observations only) observation errors (between 1 ppm and 2.5 ppm)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Calibri"/>
                <a:cs typeface="Calibri"/>
              </a:rPr>
              <a:t>Uncertainty calculation method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Calibri"/>
                <a:cs typeface="Calibri"/>
              </a:rPr>
              <a:t>60 ensemble member Monte-Carlo method</a:t>
            </a:r>
          </a:p>
          <a:p>
            <a:pPr lvl="1"/>
            <a:endParaRPr lang="en-US" sz="1200" dirty="0" smtClean="0">
              <a:latin typeface="Calibri"/>
              <a:cs typeface="Calibri"/>
            </a:endParaRPr>
          </a:p>
          <a:p>
            <a:pPr lvl="1"/>
            <a:endParaRPr lang="en-US" sz="1200" dirty="0" smtClean="0">
              <a:latin typeface="Calibri"/>
              <a:cs typeface="Calibri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344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plots_4RobertK_fi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0" b="28311"/>
          <a:stretch/>
        </p:blipFill>
        <p:spPr>
          <a:xfrm>
            <a:off x="419100" y="706734"/>
            <a:ext cx="4686300" cy="3001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231" y="348038"/>
            <a:ext cx="30151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Fractional error reduction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Content Placeholder 3" descr="uncertainty_reduction_READ_SCALE_monthlystd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36165" r="48241" b="29780"/>
          <a:stretch/>
        </p:blipFill>
        <p:spPr>
          <a:xfrm>
            <a:off x="703858" y="3501145"/>
            <a:ext cx="4045941" cy="3059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4254212"/>
            <a:ext cx="3733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The mean error reduction at each grid point is calculated as: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32190"/>
              </p:ext>
            </p:extLst>
          </p:nvPr>
        </p:nvGraphicFramePr>
        <p:xfrm>
          <a:off x="5845851" y="4838988"/>
          <a:ext cx="2472765" cy="84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1371600" imgH="469900" progId="Equation.3">
                  <p:embed/>
                </p:oleObj>
              </mc:Choice>
              <mc:Fallback>
                <p:oleObj name="Equation" r:id="rId5" imgW="1371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5851" y="4838988"/>
                        <a:ext cx="2472765" cy="84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03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6600" y="694035"/>
            <a:ext cx="7645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Working group breakout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3700" y="1790699"/>
            <a:ext cx="8115300" cy="13843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Identify linkages where projects could compare uncertainty products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06400" y="3441701"/>
            <a:ext cx="8115300" cy="1257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Document what data prep is needed </a:t>
            </a:r>
          </a:p>
          <a:p>
            <a:pPr algn="ctr"/>
            <a:r>
              <a:rPr lang="en-US" sz="2800" dirty="0" smtClean="0"/>
              <a:t>to achieve comparisons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06400" y="5054601"/>
            <a:ext cx="8115300" cy="1257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Begin identifying approaches to assess consistency and relevance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130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6600" y="6940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Short story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3700" y="1790699"/>
            <a:ext cx="8115300" cy="17018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we did: Uncertainty framework  Definitions and documentation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93700" y="3784599"/>
            <a:ext cx="8115300" cy="1223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we’re trying to do now: Integration Comparison across projects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31800" y="5321300"/>
            <a:ext cx="8115300" cy="8299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need your help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09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482600"/>
            <a:ext cx="4737100" cy="387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19450" y="1330762"/>
            <a:ext cx="2730500" cy="1332468"/>
            <a:chOff x="2038350" y="2960132"/>
            <a:chExt cx="2730500" cy="1332468"/>
          </a:xfrm>
        </p:grpSpPr>
        <p:grpSp>
          <p:nvGrpSpPr>
            <p:cNvPr id="9" name="Group 8"/>
            <p:cNvGrpSpPr/>
            <p:nvPr/>
          </p:nvGrpSpPr>
          <p:grpSpPr>
            <a:xfrm>
              <a:off x="3238500" y="3543300"/>
              <a:ext cx="330200" cy="749300"/>
              <a:chOff x="3213100" y="3606800"/>
              <a:chExt cx="330200" cy="7493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213100" y="3606800"/>
                <a:ext cx="330200" cy="3429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>
                <a:stCxn id="6" idx="4"/>
              </p:cNvCxnSpPr>
              <p:nvPr/>
            </p:nvCxnSpPr>
            <p:spPr>
              <a:xfrm>
                <a:off x="3378200" y="3949700"/>
                <a:ext cx="0" cy="406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038350" y="2960132"/>
              <a:ext cx="273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Observation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9255141">
            <a:off x="1536700" y="295998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of state or flux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45100" y="1748830"/>
            <a:ext cx="4013200" cy="1436132"/>
            <a:chOff x="5130800" y="2012434"/>
            <a:chExt cx="4013200" cy="1436132"/>
          </a:xfrm>
        </p:grpSpPr>
        <p:sp>
          <p:nvSpPr>
            <p:cNvPr id="5" name="Down Arrow 4"/>
            <p:cNvSpPr/>
            <p:nvPr/>
          </p:nvSpPr>
          <p:spPr>
            <a:xfrm>
              <a:off x="5956300" y="2381766"/>
              <a:ext cx="558800" cy="10668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0800" y="2012434"/>
              <a:ext cx="401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What is uncertainty here?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16100" y="1330762"/>
            <a:ext cx="4737100" cy="4227837"/>
            <a:chOff x="1816100" y="1330762"/>
            <a:chExt cx="4737100" cy="42278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6100" y="1330762"/>
              <a:ext cx="4737100" cy="38735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4335" y="5189267"/>
              <a:ext cx="273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Map 2 of state or flux</a:t>
              </a:r>
              <a:endParaRPr lang="en-US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798523" y="3498212"/>
            <a:ext cx="2053377" cy="446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Propagation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98523" y="2256830"/>
            <a:ext cx="2053377" cy="446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Model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98523" y="2868984"/>
            <a:ext cx="2053377" cy="446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Data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611" y="878971"/>
            <a:ext cx="8410289" cy="48614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If we were all talking about the same thing, then we could put all of our results together and everything should overlap!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5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6600" y="27641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Types of uncertainty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67300" y="570230"/>
            <a:ext cx="4076700" cy="4100166"/>
            <a:chOff x="292100" y="1164935"/>
            <a:chExt cx="4076700" cy="5726053"/>
          </a:xfrm>
        </p:grpSpPr>
        <p:sp>
          <p:nvSpPr>
            <p:cNvPr id="13" name="Rounded Rectangle 12"/>
            <p:cNvSpPr/>
            <p:nvPr/>
          </p:nvSpPr>
          <p:spPr>
            <a:xfrm>
              <a:off x="292100" y="1164935"/>
              <a:ext cx="3975100" cy="57260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00" y="4828373"/>
              <a:ext cx="3949700" cy="15043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Models and data are both wrong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5600" y="630297"/>
            <a:ext cx="4013200" cy="5726053"/>
            <a:chOff x="355600" y="630297"/>
            <a:chExt cx="4013200" cy="5726053"/>
          </a:xfrm>
        </p:grpSpPr>
        <p:sp>
          <p:nvSpPr>
            <p:cNvPr id="9" name="Rounded Rectangle 8"/>
            <p:cNvSpPr/>
            <p:nvPr/>
          </p:nvSpPr>
          <p:spPr>
            <a:xfrm>
              <a:off x="355600" y="630297"/>
              <a:ext cx="3975100" cy="57260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" y="3338542"/>
              <a:ext cx="3949700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Models are correct – errors come from measurements and the initial guess of the state.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3100" y="798254"/>
            <a:ext cx="335280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1. Deterministic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2730"/>
            <a:ext cx="3352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Stochastic/Ensemble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0" y="630297"/>
            <a:ext cx="3505200" cy="2154436"/>
            <a:chOff x="5334000" y="630297"/>
            <a:chExt cx="3505200" cy="2154436"/>
          </a:xfrm>
        </p:grpSpPr>
        <p:sp>
          <p:nvSpPr>
            <p:cNvPr id="6" name="Rectangle 5"/>
            <p:cNvSpPr/>
            <p:nvPr/>
          </p:nvSpPr>
          <p:spPr>
            <a:xfrm>
              <a:off x="5334000" y="630297"/>
              <a:ext cx="335280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3. Model-data comparison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1707515"/>
              <a:ext cx="335280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4</a:t>
              </a:r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. Model-model comparison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410200" y="5034915"/>
            <a:ext cx="3352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5. Data-Data comparison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8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cms_uwg_draf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8" y="0"/>
            <a:ext cx="6858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04923" y="3269612"/>
            <a:ext cx="1761277" cy="1861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 Numbers correspond to project IDs in briefing material appendix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1611" y="1651001"/>
            <a:ext cx="8410289" cy="33173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Are uncertainty estimates from CMS projects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CONSISTENT &amp;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RELEVANT?</a:t>
            </a:r>
          </a:p>
        </p:txBody>
      </p:sp>
    </p:spTree>
    <p:extLst>
      <p:ext uri="{BB962C8B-B14F-4D97-AF65-F5344CB8AC3E}">
        <p14:creationId xmlns:p14="http://schemas.microsoft.com/office/powerpoint/2010/main" val="25573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600" y="6940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Resolving Uncertainty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611" y="1651001"/>
            <a:ext cx="8410289" cy="14985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Ideal:  Quantify and map agreement among products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1611" y="3441701"/>
            <a:ext cx="8410289" cy="12191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Reality?  Voluntary comparisons on pairwise project basis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611" y="5003801"/>
            <a:ext cx="8410289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Now:  Visual comparisons!</a:t>
            </a:r>
          </a:p>
        </p:txBody>
      </p:sp>
    </p:spTree>
    <p:extLst>
      <p:ext uri="{BB962C8B-B14F-4D97-AF65-F5344CB8AC3E}">
        <p14:creationId xmlns:p14="http://schemas.microsoft.com/office/powerpoint/2010/main" val="30466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2014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600" y="27387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Biomass products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</TotalTime>
  <Words>483</Words>
  <Application>Microsoft Macintosh PowerPoint</Application>
  <PresentationFormat>On-screen Show (4:3)</PresentationFormat>
  <Paragraphs>107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Microsoft Equation</vt:lpstr>
      <vt:lpstr>NASA CMS  uncertainty working group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Kennedy</dc:creator>
  <cp:lastModifiedBy>Robert Kennedy</cp:lastModifiedBy>
  <cp:revision>253</cp:revision>
  <dcterms:created xsi:type="dcterms:W3CDTF">2013-02-12T14:03:31Z</dcterms:created>
  <dcterms:modified xsi:type="dcterms:W3CDTF">2014-11-13T05:54:15Z</dcterms:modified>
</cp:coreProperties>
</file>